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embeddedFontLst>
    <p:embeddedFont>
      <p:font typeface="Arimo" panose="020B0604020202020204" pitchFamily="34" charset="0"/>
      <p:bold r:id="rId19"/>
    </p:embeddedFont>
    <p:embeddedFont>
      <p:font typeface="Arimo" panose="020B0604020202020204" pitchFamily="34" charset="-122"/>
      <p:bold r:id="rId20"/>
    </p:embeddedFont>
    <p:embeddedFont>
      <p:font typeface="Arimo" panose="020B0604020202020204" pitchFamily="34" charset="-120"/>
      <p:bold r:id="rId21"/>
    </p:embeddedFont>
    <p:embeddedFont>
      <p:font typeface="Calibri" panose="020F0502020204030204" charset="0"/>
      <p:regular r:id="rId22"/>
      <p:bold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Unveiling Coffee Shop Performance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A deep dive into sales data from three New York City branches reveals key insights and actionable strategies for growth and efficiency.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2215"/>
            <a:ext cx="9514165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Questions for Growth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96697" y="3880366"/>
            <a:ext cx="1259597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What are the underlying reasons for low transactions in non-coffee/tea product categories?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196697" y="4347091"/>
            <a:ext cx="1259597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How can we increase sales of coffee beans, branded/loose tea, packaged chocolate, and flavors?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196697" y="4813816"/>
            <a:ext cx="1259597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Are there opportunities to optimize pricing for our high-performing coffee and tea products?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196697" y="5280541"/>
            <a:ext cx="12595979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How can we better align operating hours and staffing with customer demand patterns?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37724" y="3664982"/>
            <a:ext cx="30480" cy="2082284"/>
          </a:xfrm>
          <a:prstGeom prst="rect">
            <a:avLst/>
          </a:prstGeom>
          <a:solidFill>
            <a:srgbClr val="8061FF"/>
          </a:solid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81482"/>
            <a:ext cx="12954952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Actionable Recommendations: Optimizing Operations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26826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</p:spPr>
      </p:sp>
      <p:sp>
        <p:nvSpPr>
          <p:cNvPr id="4" name="Text 2"/>
          <p:cNvSpPr/>
          <p:nvPr/>
        </p:nvSpPr>
        <p:spPr>
          <a:xfrm>
            <a:off x="937974" y="332624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350538"/>
            <a:ext cx="334101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Adjust Pricing for Core Products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615559" y="4198025"/>
            <a:ext cx="3341013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Consider a slight price increase for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Coffee and Tea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due to their consistently high transaction volumes and strong demand, maximizing revenue without impacting customer loyalty.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55776" y="326826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</p:spPr>
      </p:sp>
      <p:sp>
        <p:nvSpPr>
          <p:cNvPr id="8" name="Text 6"/>
          <p:cNvSpPr/>
          <p:nvPr/>
        </p:nvSpPr>
        <p:spPr>
          <a:xfrm>
            <a:off x="5356027" y="332624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33611" y="3350538"/>
            <a:ext cx="334101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Optimize Astoria's Operating Hours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033611" y="4198025"/>
            <a:ext cx="3341013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Decrease working hours in Astoria to close at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8 PM instead of 9 PM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, as transactions are negligible after this time, improving efficiency and reducing labor costs.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73828" y="326826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</p:spPr>
      </p:sp>
      <p:sp>
        <p:nvSpPr>
          <p:cNvPr id="12" name="Text 10"/>
          <p:cNvSpPr/>
          <p:nvPr/>
        </p:nvSpPr>
        <p:spPr>
          <a:xfrm>
            <a:off x="9774079" y="3326249"/>
            <a:ext cx="337899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51663" y="3350538"/>
            <a:ext cx="3341013" cy="10558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Refine Lower Manhattan's Operating Hours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51663" y="4549973"/>
            <a:ext cx="3341013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Adjust working hours in Lower Manhattan to close at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7 PM instead of 9 PM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, given the very low transaction volume in the late evening, leading to more efficient staffing.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37285"/>
            <a:ext cx="12954952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Actionable Recommendations: Enhancing Service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024068"/>
            <a:ext cx="4158734" cy="4068247"/>
          </a:xfrm>
          <a:prstGeom prst="roundRect">
            <a:avLst>
              <a:gd name="adj" fmla="val 3596"/>
            </a:avLst>
          </a:prstGeom>
          <a:noFill/>
          <a:ln w="30480">
            <a:solidFill>
              <a:srgbClr val="44426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7244" y="3024068"/>
            <a:ext cx="121920" cy="4068247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5" name="Text 3"/>
          <p:cNvSpPr/>
          <p:nvPr/>
        </p:nvSpPr>
        <p:spPr>
          <a:xfrm>
            <a:off x="1198959" y="3293864"/>
            <a:ext cx="352770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Increase Morning Staffing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98959" y="4141351"/>
            <a:ext cx="3527703" cy="26811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Increase the number of employees during the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7:00 AM to 11:00 AM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shift across all branches to handle the very high selling volume and ensure excellent customer service during peak hours.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35773" y="3024068"/>
            <a:ext cx="4158734" cy="4068247"/>
          </a:xfrm>
          <a:prstGeom prst="roundRect">
            <a:avLst>
              <a:gd name="adj" fmla="val 3596"/>
            </a:avLst>
          </a:prstGeom>
          <a:noFill/>
          <a:ln w="30480">
            <a:solidFill>
              <a:srgbClr val="44426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05293" y="3024068"/>
            <a:ext cx="121920" cy="4068247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9" name="Text 7"/>
          <p:cNvSpPr/>
          <p:nvPr/>
        </p:nvSpPr>
        <p:spPr>
          <a:xfrm>
            <a:off x="5597009" y="3293864"/>
            <a:ext cx="3527703" cy="10558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Promote Underperforming Products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97009" y="4493300"/>
            <a:ext cx="3527703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Implement targeted marketing and merchandising strategies for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coffee beans, specialty teas, packaged chocolate, and flavorings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to boost their visibility and sales.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33823" y="3024068"/>
            <a:ext cx="4158853" cy="4068247"/>
          </a:xfrm>
          <a:prstGeom prst="roundRect">
            <a:avLst>
              <a:gd name="adj" fmla="val 3596"/>
            </a:avLst>
          </a:prstGeom>
          <a:noFill/>
          <a:ln w="30480">
            <a:solidFill>
              <a:srgbClr val="44426B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3343" y="3024068"/>
            <a:ext cx="121920" cy="4068247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13" name="Text 11"/>
          <p:cNvSpPr/>
          <p:nvPr/>
        </p:nvSpPr>
        <p:spPr>
          <a:xfrm>
            <a:off x="9995059" y="3293864"/>
            <a:ext cx="3527822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Investigate February Dip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95059" y="4141351"/>
            <a:ext cx="3527822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Conduct a deeper analysis into the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February revenue drop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to identify specific contributing factors and develop strategies to mitigate similar declines in the future.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06448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Agenda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617708"/>
            <a:ext cx="4158734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4" name="Shape 2"/>
          <p:cNvSpPr/>
          <p:nvPr/>
        </p:nvSpPr>
        <p:spPr>
          <a:xfrm>
            <a:off x="2557998" y="2289215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</p:spPr>
      </p:sp>
      <p:sp>
        <p:nvSpPr>
          <p:cNvPr id="5" name="Text 3"/>
          <p:cNvSpPr/>
          <p:nvPr/>
        </p:nvSpPr>
        <p:spPr>
          <a:xfrm>
            <a:off x="2773382" y="2468761"/>
            <a:ext cx="287179" cy="3589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1107519" y="3246596"/>
            <a:ext cx="3257669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Dashboard Overview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07519" y="3742134"/>
            <a:ext cx="361914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Introduction to the dataset and branches.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2617708"/>
            <a:ext cx="4158734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9" name="Shape 7"/>
          <p:cNvSpPr/>
          <p:nvPr/>
        </p:nvSpPr>
        <p:spPr>
          <a:xfrm>
            <a:off x="6956048" y="2289215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</p:spPr>
      </p:sp>
      <p:sp>
        <p:nvSpPr>
          <p:cNvPr id="10" name="Text 8"/>
          <p:cNvSpPr/>
          <p:nvPr/>
        </p:nvSpPr>
        <p:spPr>
          <a:xfrm>
            <a:off x="7171432" y="2468761"/>
            <a:ext cx="287179" cy="3589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5505569" y="324659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505569" y="3742134"/>
            <a:ext cx="361914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Highlighting critical sales trends and patterns.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9633823" y="2617708"/>
            <a:ext cx="4158853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14" name="Shape 12"/>
          <p:cNvSpPr/>
          <p:nvPr/>
        </p:nvSpPr>
        <p:spPr>
          <a:xfrm>
            <a:off x="11354217" y="2289215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</p:spPr>
      </p:sp>
      <p:sp>
        <p:nvSpPr>
          <p:cNvPr id="15" name="Text 13"/>
          <p:cNvSpPr/>
          <p:nvPr/>
        </p:nvSpPr>
        <p:spPr>
          <a:xfrm>
            <a:off x="11569601" y="2468761"/>
            <a:ext cx="287179" cy="3589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9903619" y="3246596"/>
            <a:ext cx="337423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903619" y="3742134"/>
            <a:ext cx="361926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Analyzing top-selling categories and underperformers.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837724" y="5345787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19" name="Shape 17"/>
          <p:cNvSpPr/>
          <p:nvPr/>
        </p:nvSpPr>
        <p:spPr>
          <a:xfrm>
            <a:off x="3657540" y="5017294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</p:spPr>
      </p:sp>
      <p:sp>
        <p:nvSpPr>
          <p:cNvPr id="20" name="Text 18"/>
          <p:cNvSpPr/>
          <p:nvPr/>
        </p:nvSpPr>
        <p:spPr>
          <a:xfrm>
            <a:off x="3872925" y="5196840"/>
            <a:ext cx="287179" cy="3589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1107519" y="5974675"/>
            <a:ext cx="3024426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Questions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07519" y="6470213"/>
            <a:ext cx="581822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Formulating inquiries for deeper analysis.</a:t>
            </a:r>
            <a:endParaRPr lang="en-US" sz="1850" dirty="0"/>
          </a:p>
        </p:txBody>
      </p:sp>
      <p:sp>
        <p:nvSpPr>
          <p:cNvPr id="23" name="Shape 21"/>
          <p:cNvSpPr/>
          <p:nvPr/>
        </p:nvSpPr>
        <p:spPr>
          <a:xfrm>
            <a:off x="7434858" y="5345787"/>
            <a:ext cx="6357818" cy="121920"/>
          </a:xfrm>
          <a:prstGeom prst="roundRect">
            <a:avLst>
              <a:gd name="adj" fmla="val 29451"/>
            </a:avLst>
          </a:prstGeom>
          <a:solidFill>
            <a:srgbClr val="8061FF"/>
          </a:solidFill>
        </p:spPr>
      </p:sp>
      <p:sp>
        <p:nvSpPr>
          <p:cNvPr id="24" name="Shape 22"/>
          <p:cNvSpPr/>
          <p:nvPr/>
        </p:nvSpPr>
        <p:spPr>
          <a:xfrm>
            <a:off x="10254675" y="5017294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8061FF"/>
          </a:solidFill>
        </p:spPr>
      </p:sp>
      <p:sp>
        <p:nvSpPr>
          <p:cNvPr id="25" name="Text 23"/>
          <p:cNvSpPr/>
          <p:nvPr/>
        </p:nvSpPr>
        <p:spPr>
          <a:xfrm>
            <a:off x="10470059" y="5196840"/>
            <a:ext cx="287179" cy="3589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5</a:t>
            </a:r>
            <a:endParaRPr lang="en-US" sz="2250" dirty="0"/>
          </a:p>
        </p:txBody>
      </p:sp>
      <p:sp>
        <p:nvSpPr>
          <p:cNvPr id="26" name="Text 24"/>
          <p:cNvSpPr/>
          <p:nvPr/>
        </p:nvSpPr>
        <p:spPr>
          <a:xfrm>
            <a:off x="7704653" y="5974675"/>
            <a:ext cx="4746069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Actionable Recommendations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704653" y="6470213"/>
            <a:ext cx="581822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Proposing data-driven improvements.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237" y="439341"/>
            <a:ext cx="6482120" cy="4699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Revenue Trends: February Drop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59237" y="1228844"/>
            <a:ext cx="13511927" cy="5112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Our analysis shows a notable decrease in revenue during February across all branches. This trend warrants further investigation to understand its root causes, such as seasonal variations, marketing campaigns, or operational factors.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910" y="2059305"/>
            <a:ext cx="13512165" cy="59467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25191"/>
            <a:ext cx="9350335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Location-Specific Sales Peaks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07958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Sales performance varies significantly by location and day of the week, indicating distinct customer behaviors across our New York City branches.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82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Lower Manhattan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573786"/>
            <a:ext cx="3928586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Monday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is the strongest selling day, likely due to a large influx of office workers starting their week.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3982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Hell's Kitchen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573786"/>
            <a:ext cx="3928586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Sales are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consistently strong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throughout the week, with a slight dip only on Saturdays. This suggests a more stable, local customer base.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877901" y="3982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Astoria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7901" y="4573786"/>
            <a:ext cx="3928586" cy="19151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Friday, Thursday, Wednesday, and Monday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 show similar high transaction levels, with a noticeable gap to the rest of the week, possibly reflecting commuter patterns.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65421"/>
            <a:ext cx="10247948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Peak Selling Hours: Morning Rush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48188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The busiest period for transactions is consistently between 7 AM and 11 AM across all locations, followed by a decline in activity from 11 AM to 5 PM. Evening transactions are generally very low.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683437"/>
            <a:ext cx="4318278" cy="9575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7039" y="488025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7 AM - 11 AM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5375791"/>
            <a:ext cx="383964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Highest transaction volume, likely driven by morning commuters and breakfast crowds.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002" y="3683437"/>
            <a:ext cx="4318278" cy="95750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95317" y="488025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11 AM - 5 PM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95317" y="5375791"/>
            <a:ext cx="383964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Gradual decrease in transactions, indicating a slowdown after the morning rush.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4279" y="3683437"/>
            <a:ext cx="4318278" cy="95750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3595" y="488025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After 5 PM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3595" y="5375791"/>
            <a:ext cx="3839647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Very low transaction activity, especially in Astoria, where there are no transactions after 8 PM.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771" y="505778"/>
            <a:ext cx="4802743" cy="540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Transaction by Hour</a:t>
            </a: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461" y="971987"/>
            <a:ext cx="13342858" cy="691991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503670" y="8334494"/>
            <a:ext cx="183952" cy="183952"/>
          </a:xfrm>
          <a:prstGeom prst="roundRect">
            <a:avLst>
              <a:gd name="adj" fmla="val 9942"/>
            </a:avLst>
          </a:prstGeom>
          <a:solidFill>
            <a:srgbClr val="5B33FF"/>
          </a:solidFill>
        </p:spPr>
      </p:sp>
      <p:sp>
        <p:nvSpPr>
          <p:cNvPr id="5" name="Text 2"/>
          <p:cNvSpPr/>
          <p:nvPr/>
        </p:nvSpPr>
        <p:spPr>
          <a:xfrm>
            <a:off x="6748582" y="8334494"/>
            <a:ext cx="490418" cy="1839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Hours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7391400" y="8334494"/>
            <a:ext cx="183952" cy="183952"/>
          </a:xfrm>
          <a:prstGeom prst="roundRect">
            <a:avLst>
              <a:gd name="adj" fmla="val 9942"/>
            </a:avLst>
          </a:prstGeom>
          <a:solidFill>
            <a:srgbClr val="A38CFF"/>
          </a:solidFill>
        </p:spPr>
      </p:sp>
      <p:sp>
        <p:nvSpPr>
          <p:cNvPr id="7" name="Text 4"/>
          <p:cNvSpPr/>
          <p:nvPr/>
        </p:nvSpPr>
        <p:spPr>
          <a:xfrm>
            <a:off x="7636312" y="8334494"/>
            <a:ext cx="684728" cy="1839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Quantity</a:t>
            </a:r>
            <a:endParaRPr lang="en-US" sz="1400" dirty="0"/>
          </a:p>
        </p:txBody>
      </p:sp>
      <p:sp>
        <p:nvSpPr>
          <p:cNvPr id="8" name="Text Box 7"/>
          <p:cNvSpPr txBox="1"/>
          <p:nvPr/>
        </p:nvSpPr>
        <p:spPr>
          <a:xfrm>
            <a:off x="1766570" y="7556500"/>
            <a:ext cx="334010" cy="36830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6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2563495" y="7580630"/>
            <a:ext cx="404495" cy="36703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7</a:t>
            </a:r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3300730" y="7557135"/>
            <a:ext cx="334010" cy="36830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8</a:t>
            </a:r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4144645" y="7556500"/>
            <a:ext cx="334010" cy="36830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US"/>
              <a:t>9</a:t>
            </a:r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9022080" y="7556500"/>
            <a:ext cx="452120" cy="39814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15</a:t>
            </a:r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9781540" y="7556500"/>
            <a:ext cx="502285" cy="38290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16</a:t>
            </a:r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10541000" y="7556500"/>
            <a:ext cx="457835" cy="37338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17</a:t>
            </a:r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1423650" y="7556500"/>
            <a:ext cx="457835" cy="33655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18</a:t>
            </a:r>
            <a:endParaRPr lang="en-US"/>
          </a:p>
        </p:txBody>
      </p:sp>
      <p:sp>
        <p:nvSpPr>
          <p:cNvPr id="16" name="Text Box 15"/>
          <p:cNvSpPr txBox="1"/>
          <p:nvPr/>
        </p:nvSpPr>
        <p:spPr>
          <a:xfrm>
            <a:off x="12306300" y="7556500"/>
            <a:ext cx="429260" cy="33591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19</a:t>
            </a:r>
            <a:endParaRPr lang="en-US"/>
          </a:p>
        </p:txBody>
      </p:sp>
      <p:sp>
        <p:nvSpPr>
          <p:cNvPr id="17" name="Text Box 16"/>
          <p:cNvSpPr txBox="1"/>
          <p:nvPr/>
        </p:nvSpPr>
        <p:spPr>
          <a:xfrm>
            <a:off x="13065760" y="7556500"/>
            <a:ext cx="414655" cy="42100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20</a:t>
            </a:r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6620510" y="7556500"/>
            <a:ext cx="497205" cy="39751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12</a:t>
            </a:r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7416165" y="7557135"/>
            <a:ext cx="445135" cy="39687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13</a:t>
            </a:r>
            <a:endParaRPr lang="en-US"/>
          </a:p>
        </p:txBody>
      </p:sp>
      <p:sp>
        <p:nvSpPr>
          <p:cNvPr id="20" name="Text Box 19"/>
          <p:cNvSpPr txBox="1"/>
          <p:nvPr/>
        </p:nvSpPr>
        <p:spPr>
          <a:xfrm>
            <a:off x="8288655" y="7556500"/>
            <a:ext cx="431165" cy="39052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14</a:t>
            </a:r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5027930" y="7556500"/>
            <a:ext cx="499745" cy="394970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10</a:t>
            </a:r>
            <a:endParaRPr lang="en-US"/>
          </a:p>
        </p:txBody>
      </p:sp>
      <p:sp>
        <p:nvSpPr>
          <p:cNvPr id="22" name="Text Box 21"/>
          <p:cNvSpPr txBox="1"/>
          <p:nvPr/>
        </p:nvSpPr>
        <p:spPr>
          <a:xfrm>
            <a:off x="5888355" y="7556500"/>
            <a:ext cx="481965" cy="371475"/>
          </a:xfrm>
          <a:prstGeom prst="rect">
            <a:avLst/>
          </a:prstGeom>
          <a:solidFill>
            <a:srgbClr val="7030A0"/>
          </a:solidFill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noAutofit/>
          </a:bodyPr>
          <a:p>
            <a:r>
              <a:rPr lang="en-US"/>
              <a:t>11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732" y="561499"/>
            <a:ext cx="8180546" cy="600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Top-Selling Product Categories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14732" y="1570553"/>
            <a:ext cx="13200936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Coffee and Tea dominate our sales, reinforcing their status as our core offerings. Other product categories currently have significantly lower transaction volumes.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732" y="2453640"/>
            <a:ext cx="4230053" cy="423005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4732" y="6887885"/>
            <a:ext cx="2402562" cy="3002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Coffee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14732" y="7310676"/>
            <a:ext cx="4230053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Our primary revenue driver, appealing to daily commuters and coffee enthusiasts.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055" y="2453640"/>
            <a:ext cx="4230172" cy="423017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00055" y="6888004"/>
            <a:ext cx="2402562" cy="3002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Tea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200055" y="7310795"/>
            <a:ext cx="4230172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A strong complementary category, catering to diverse preferences.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5496" y="2453640"/>
            <a:ext cx="4230172" cy="423017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5496" y="6888004"/>
            <a:ext cx="2402562" cy="3002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Other Categories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9685496" y="7310795"/>
            <a:ext cx="4230172" cy="653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Require review to understand reasons for low transactions.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771" y="505778"/>
            <a:ext cx="4829532" cy="5409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 Selling Statistics</a:t>
            </a: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56640"/>
            <a:ext cx="14183995" cy="66008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25191"/>
            <a:ext cx="12838509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Underperforming Products: A Closer Look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07958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Several product categories, despite their pricing, show surprisingly low transaction numbers, signaling a need for strategic intervention.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82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Coffee Beans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573786"/>
            <a:ext cx="3928586" cy="19151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Low transactions may be attributed to their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higher price point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. Customers might prefer purchasing brewed coffee over beans for home use.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3982522"/>
            <a:ext cx="3928586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Branded/Loose Tea &amp; Packaged Chocolate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925735"/>
            <a:ext cx="3928586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Despite their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low price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, these items have very low transactions. This could indicate a lack of visibility, poor merchandising, or low demand.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877901" y="3982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Flavors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7901" y="4573786"/>
            <a:ext cx="3928586" cy="19151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Even with a </a:t>
            </a:r>
            <a:r>
              <a:rPr lang="en-US" sz="1850" b="1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very cheap price</a:t>
            </a:r>
            <a:r>
              <a:rPr lang="en-US" sz="1850" dirty="0">
                <a:solidFill>
                  <a:srgbClr val="D9E1FF"/>
                </a:solidFill>
                <a:latin typeface="Arimo" panose="020B0604020202020204" pitchFamily="34" charset="0"/>
                <a:ea typeface="Arimo" panose="020B0604020202020204" pitchFamily="34" charset="-122"/>
                <a:cs typeface="Arimo" panose="020B0604020202020204" pitchFamily="34" charset="-120"/>
              </a:rPr>
              <a:t>, transactions for added flavors are low. This might suggest customers prefer plain coffee/tea or are unaware of the flavor options.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4752</Words>
  <Application>WPS Presentation</Application>
  <PresentationFormat>On-screen Show (16:9)</PresentationFormat>
  <Paragraphs>186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Syne Bold</vt:lpstr>
      <vt:lpstr>Segoe Print</vt:lpstr>
      <vt:lpstr>Syne Bold</vt:lpstr>
      <vt:lpstr>Syne Bold</vt:lpstr>
      <vt:lpstr>Arimo</vt:lpstr>
      <vt:lpstr>Arimo</vt:lpstr>
      <vt:lpstr>Arimo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Mohamed Abdelhamed</cp:lastModifiedBy>
  <cp:revision>2</cp:revision>
  <dcterms:created xsi:type="dcterms:W3CDTF">2025-07-19T18:32:00Z</dcterms:created>
  <dcterms:modified xsi:type="dcterms:W3CDTF">2025-08-19T08:34:23Z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544AF071D6E24CE5A2803BD15C1D95E8_12</vt:lpwstr>
  </property>
  <property fmtid="{D5CDD505-2E9C-101B-9397-08002B2CF9AE}" pid="3" name="KSOProductBuildVer">
    <vt:lpwstr>1033-12.2.0.21931</vt:lpwstr>
  </property>
</Properties>
</file>